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handoutMasterIdLst>
    <p:handoutMasterId r:id="rId19"/>
  </p:handoutMasterIdLst>
  <p:sldIdLst>
    <p:sldId id="409" r:id="rId4"/>
    <p:sldId id="410" r:id="rId6"/>
    <p:sldId id="411" r:id="rId7"/>
    <p:sldId id="416" r:id="rId8"/>
    <p:sldId id="417" r:id="rId9"/>
    <p:sldId id="423" r:id="rId10"/>
    <p:sldId id="418" r:id="rId11"/>
    <p:sldId id="428" r:id="rId12"/>
    <p:sldId id="432" r:id="rId13"/>
    <p:sldId id="434" r:id="rId14"/>
    <p:sldId id="435" r:id="rId15"/>
    <p:sldId id="437" r:id="rId16"/>
    <p:sldId id="438" r:id="rId17"/>
    <p:sldId id="415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998CC"/>
    <a:srgbClr val="2D4875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320" y="816"/>
      </p:cViewPr>
      <p:guideLst>
        <p:guide orient="horz" pos="214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字魂58号-创中黑" panose="00000500000000000000" charset="-122"/>
              <a:ea typeface="字魂58号-创中黑" panose="00000500000000000000" charset="-122"/>
              <a:cs typeface="字魂58号-创中黑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ea typeface="字魂58号-创中黑" panose="00000500000000000000" charset="-122"/>
              </a:rPr>
            </a:fld>
            <a:endParaRPr lang="zh-CN" altLang="en-US">
              <a:ea typeface="字魂58号-创中黑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字魂58号-创中黑" panose="00000500000000000000" charset="-122"/>
              <a:ea typeface="字魂58号-创中黑" panose="00000500000000000000" charset="-122"/>
              <a:cs typeface="字魂58号-创中黑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ea typeface="字魂58号-创中黑" panose="00000500000000000000" charset="-122"/>
              </a:rPr>
            </a:fld>
            <a:endParaRPr lang="zh-CN" altLang="en-US">
              <a:ea typeface="字魂58号-创中黑" panose="0000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0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 advClick="0" advTm="0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advClick="0" advTm="0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transition advClick="0" advTm="0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TextBox 3"/>
          <p:cNvSpPr txBox="1"/>
          <p:nvPr userDrawn="1"/>
        </p:nvSpPr>
        <p:spPr>
          <a:xfrm>
            <a:off x="16156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advClick="0" advTm="0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70.xml"/><Relationship Id="rId17" Type="http://schemas.openxmlformats.org/officeDocument/2006/relationships/tags" Target="../tags/tag69.xml"/><Relationship Id="rId16" Type="http://schemas.openxmlformats.org/officeDocument/2006/relationships/tags" Target="../tags/tag68.xml"/><Relationship Id="rId15" Type="http://schemas.openxmlformats.org/officeDocument/2006/relationships/tags" Target="../tags/tag67.xml"/><Relationship Id="rId14" Type="http://schemas.openxmlformats.org/officeDocument/2006/relationships/tags" Target="../tags/tag66.xml"/><Relationship Id="rId13" Type="http://schemas.openxmlformats.org/officeDocument/2006/relationships/tags" Target="../tags/tag65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8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advClick="0" advTm="0">
    <p:random/>
  </p:transition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1.xml"/><Relationship Id="rId2" Type="http://schemas.openxmlformats.org/officeDocument/2006/relationships/hyperlink" Target="dream_clustering_analysis_real.html" TargetMode="Externa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2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4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3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4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5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6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7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8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557020" y="651510"/>
            <a:ext cx="6029325" cy="2975610"/>
          </a:xfrm>
          <a:prstGeom prst="rect">
            <a:avLst/>
          </a:prstGeom>
          <a:solidFill>
            <a:schemeClr val="bg1">
              <a:alpha val="11000"/>
            </a:schemeClr>
          </a:solidFill>
          <a:ln w="85725" cmpd="sng">
            <a:noFill/>
            <a:prstDash val="solid"/>
          </a:ln>
          <a:effectLst>
            <a:outerShdw blurRad="254000" dist="38100" dir="6120000" sx="104000" sy="104000" algn="tl" rotWithShape="0">
              <a:schemeClr val="bg1"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171315" y="1816735"/>
            <a:ext cx="6486525" cy="3499485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58000"/>
                </a:schemeClr>
              </a:gs>
            </a:gsLst>
            <a:lin ang="3600000" scaled="0"/>
          </a:gradFill>
          <a:ln w="85725" cmpd="sng">
            <a:noFill/>
            <a:prstDash val="solid"/>
          </a:ln>
          <a:effectLst>
            <a:outerShdw blurRad="254000" dist="38100" dir="6120000" sx="104000" sy="104000" algn="tl" rotWithShape="0">
              <a:srgbClr val="2D4875">
                <a:alpha val="3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2726690" y="498221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2176780" y="1158875"/>
            <a:ext cx="2094865" cy="2257425"/>
            <a:chOff x="3369" y="2936"/>
            <a:chExt cx="2653" cy="2882"/>
          </a:xfrm>
        </p:grpSpPr>
        <p:cxnSp>
          <p:nvCxnSpPr>
            <p:cNvPr id="24" name="直接连接符 23"/>
            <p:cNvCxnSpPr/>
            <p:nvPr/>
          </p:nvCxnSpPr>
          <p:spPr>
            <a:xfrm flipV="1">
              <a:off x="6011" y="2936"/>
              <a:ext cx="0" cy="598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H="1" flipV="1">
              <a:off x="3369" y="5767"/>
              <a:ext cx="1181" cy="4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393" y="2936"/>
              <a:ext cx="12" cy="2882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 flipV="1">
              <a:off x="3389" y="2961"/>
              <a:ext cx="2633" cy="10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 rot="19080000">
            <a:off x="2817495" y="1812290"/>
            <a:ext cx="447675" cy="468630"/>
          </a:xfrm>
          <a:prstGeom prst="ellipse">
            <a:avLst/>
          </a:prstGeom>
          <a:gradFill>
            <a:gsLst>
              <a:gs pos="0">
                <a:schemeClr val="bg1"/>
              </a:gs>
              <a:gs pos="86000">
                <a:schemeClr val="bg1">
                  <a:lumMod val="95000"/>
                  <a:alpha val="1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 descr="7b0a20202020227461726765744d6f64756c65223a20226b6f6e6c696e65666f6e7473220a7d0a"/>
          <p:cNvSpPr txBox="1"/>
          <p:nvPr/>
        </p:nvSpPr>
        <p:spPr>
          <a:xfrm>
            <a:off x="2539365" y="1988185"/>
            <a:ext cx="74879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The Dream Decoder</a:t>
            </a:r>
            <a:endParaRPr lang="en-US" altLang="zh-CN" sz="6600" dirty="0"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pic>
        <p:nvPicPr>
          <p:cNvPr id="3" name="图片 2" descr="0c76b2b58dbbe7bc830b083602039726 - 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305" y="3416300"/>
            <a:ext cx="4891405" cy="27520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7795" y="4382770"/>
            <a:ext cx="3672840" cy="2675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吴宇轩</a:t>
            </a:r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2330034057</a:t>
            </a:r>
            <a:endParaRPr lang="en-US" altLang="zh-CN" sz="2400">
              <a:solidFill>
                <a:schemeClr val="accent4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杨宇皓</a:t>
            </a:r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2330031324</a:t>
            </a:r>
            <a:endParaRPr lang="en-US" altLang="zh-CN" sz="2400">
              <a:solidFill>
                <a:schemeClr val="accent4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陈傲然</a:t>
            </a:r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2430031009</a:t>
            </a:r>
            <a:endParaRPr lang="en-US" altLang="zh-CN" sz="2400">
              <a:solidFill>
                <a:schemeClr val="accent4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宋浩源</a:t>
            </a:r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2230026136</a:t>
            </a:r>
            <a:endParaRPr lang="en-US" altLang="zh-CN" sz="2400">
              <a:solidFill>
                <a:schemeClr val="accent4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李颐恬</a:t>
            </a:r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2330026085</a:t>
            </a:r>
            <a:endParaRPr lang="en-US" altLang="zh-CN" sz="2400">
              <a:solidFill>
                <a:schemeClr val="accent4">
                  <a:lumMod val="75000"/>
                </a:schemeClr>
              </a:solidFill>
            </a:endParaRPr>
          </a:p>
          <a:p>
            <a:endParaRPr lang="en-US" altLang="zh-CN" sz="240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2" grpId="0" bldLvl="0" animBg="1"/>
      <p:bldP spid="31" grpId="0" animBg="1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728210"/>
            <a:ext cx="12192000" cy="1805940"/>
          </a:xfrm>
          <a:prstGeom prst="rect">
            <a:avLst/>
          </a:prstGeom>
          <a:solidFill>
            <a:srgbClr val="B3C6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954655" y="-450850"/>
            <a:ext cx="9672320" cy="5627370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86255" y="1395095"/>
            <a:ext cx="9382125" cy="4782185"/>
          </a:xfrm>
          <a:prstGeom prst="rect">
            <a:avLst/>
          </a:prstGeom>
          <a:solidFill>
            <a:srgbClr val="2D4875">
              <a:alpha val="63000"/>
            </a:srgbClr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6875" y="380365"/>
            <a:ext cx="35826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Achie</a:t>
            </a:r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vement</a:t>
            </a:r>
            <a:endParaRPr lang="en-US" altLang="zh-CN" sz="4000" b="1" dirty="0" err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65" y="1087120"/>
            <a:ext cx="5678170" cy="34283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940" y="0"/>
            <a:ext cx="6195060" cy="427672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9210" y="4758055"/>
            <a:ext cx="1260157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/>
              <a:t>Qwen3-Embedding-4B model              Cosine Similarity</a:t>
            </a:r>
            <a:endParaRPr lang="en-US" altLang="zh-CN" sz="2800" b="1"/>
          </a:p>
          <a:p>
            <a:endParaRPr lang="en-US" altLang="zh-CN" sz="2800" b="1"/>
          </a:p>
          <a:p>
            <a:r>
              <a:rPr lang="en-US" altLang="zh-CN" sz="2800" b="1"/>
              <a:t>K-Means clustering              t-SNE for dimensionality reduction</a:t>
            </a:r>
            <a:endParaRPr lang="en-US" altLang="zh-CN" sz="2800" b="1"/>
          </a:p>
        </p:txBody>
      </p:sp>
      <p:sp>
        <p:nvSpPr>
          <p:cNvPr id="10" name="右箭头 9"/>
          <p:cNvSpPr/>
          <p:nvPr/>
        </p:nvSpPr>
        <p:spPr>
          <a:xfrm>
            <a:off x="4605020" y="4758055"/>
            <a:ext cx="1963420" cy="55054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右箭头 10"/>
          <p:cNvSpPr/>
          <p:nvPr/>
        </p:nvSpPr>
        <p:spPr>
          <a:xfrm>
            <a:off x="10022205" y="4758055"/>
            <a:ext cx="1963420" cy="55054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右箭头 12"/>
          <p:cNvSpPr/>
          <p:nvPr/>
        </p:nvSpPr>
        <p:spPr>
          <a:xfrm>
            <a:off x="3721100" y="5626735"/>
            <a:ext cx="1963420" cy="55054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4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396875" y="380365"/>
            <a:ext cx="35826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Achievement</a:t>
            </a:r>
            <a:endParaRPr lang="en-US" altLang="zh-CN" sz="4000" b="1" dirty="0" err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r="20705"/>
          <a:stretch>
            <a:fillRect/>
          </a:stretch>
        </p:blipFill>
        <p:spPr>
          <a:xfrm>
            <a:off x="5056505" y="57785"/>
            <a:ext cx="7135495" cy="56654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089525" y="5866765"/>
            <a:ext cx="69526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</a:t>
            </a:r>
            <a:r>
              <a:rPr lang="en-US" altLang="zh-CN"/>
              <a:t>Running Result in Interactive windows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35" y="2187575"/>
            <a:ext cx="384492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200">
                <a:hlinkClick r:id="rId2" action="ppaction://hlinkfile"/>
              </a:rPr>
              <a:t>An interactive 2D visualization</a:t>
            </a:r>
            <a:endParaRPr lang="en-US" altLang="zh-CN" sz="3200"/>
          </a:p>
        </p:txBody>
      </p:sp>
    </p:spTree>
    <p:custDataLst>
      <p:tags r:id="rId3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16200000">
            <a:off x="1224915" y="-1224280"/>
            <a:ext cx="9742805" cy="12192000"/>
          </a:xfrm>
          <a:prstGeom prst="rect">
            <a:avLst/>
          </a:prstGeom>
          <a:gradFill>
            <a:gsLst>
              <a:gs pos="19000">
                <a:schemeClr val="tx2">
                  <a:lumMod val="75000"/>
                  <a:lumOff val="25000"/>
                  <a:alpha val="0"/>
                </a:schemeClr>
              </a:gs>
              <a:gs pos="92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accent1">
                    <a:lumMod val="75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  <a:endParaRPr lang="en-US" altLang="zh-CN" sz="600" dirty="0">
              <a:solidFill>
                <a:schemeClr val="accent1">
                  <a:lumMod val="75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bg1">
              <a:alpha val="43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  <a:endParaRPr lang="en-US" altLang="zh-CN" sz="1100" b="1" dirty="0">
              <a:solidFill>
                <a:schemeClr val="bg1">
                  <a:alpha val="50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  <a:endParaRPr lang="en-US" altLang="zh-CN" sz="1100" b="1" dirty="0">
              <a:solidFill>
                <a:schemeClr val="bg1">
                  <a:alpha val="50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  <a:endParaRPr lang="en-US" altLang="zh-CN" sz="1200" b="1" dirty="0">
              <a:solidFill>
                <a:schemeClr val="accent1">
                  <a:lumMod val="75000"/>
                  <a:alpha val="50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  <a:endParaRPr lang="en-US" altLang="zh-CN" sz="1200" b="1" dirty="0">
              <a:solidFill>
                <a:schemeClr val="accent1">
                  <a:lumMod val="75000"/>
                  <a:alpha val="50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39448" y="5619771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  <a:endParaRPr lang="en-US" altLang="zh-CN" sz="1200" b="1" dirty="0">
              <a:solidFill>
                <a:schemeClr val="accent1">
                  <a:lumMod val="75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en-US" altLang="zh-CN" sz="1200" b="1" dirty="0">
              <a:solidFill>
                <a:schemeClr val="accent1">
                  <a:lumMod val="75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>
                    <a:alpha val="68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  <a:endParaRPr lang="en-US" altLang="zh-CN" sz="600" dirty="0">
              <a:solidFill>
                <a:schemeClr val="bg1">
                  <a:alpha val="68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77205" y="1699260"/>
            <a:ext cx="5417820" cy="345757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17260" y="3242945"/>
            <a:ext cx="4800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400" dirty="0"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Future</a:t>
            </a:r>
            <a:endParaRPr lang="en-US" altLang="zh-CN" sz="4400" dirty="0"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017260" y="2293620"/>
            <a:ext cx="261493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Part Ⅳ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  <p:bldP spid="7" grpId="0" bldLvl="0" animBg="1"/>
      <p:bldP spid="31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462915" y="380365"/>
            <a:ext cx="35826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Future</a:t>
            </a:r>
            <a:endParaRPr lang="en-US" altLang="zh-CN" sz="4000" b="1" dirty="0" err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2915" y="2152650"/>
            <a:ext cx="919924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Create a visual semantic map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Enrich clusters with psychological dimensions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Dream decoding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79840" y="1569720"/>
            <a:ext cx="3007360" cy="37198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9525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223895" y="2351405"/>
            <a:ext cx="57359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THANKS</a:t>
            </a:r>
            <a:endParaRPr lang="en-US" altLang="zh-CN" sz="8000" dirty="0"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11705" y="1452245"/>
            <a:ext cx="7768590" cy="370649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331970" y="1281430"/>
            <a:ext cx="3501390" cy="796290"/>
          </a:xfrm>
          <a:prstGeom prst="rect">
            <a:avLst/>
          </a:prstGeom>
          <a:noFill/>
          <a:ln w="63500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836795" y="1309370"/>
            <a:ext cx="25050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Context</a:t>
            </a:r>
            <a:endParaRPr lang="en-US" altLang="zh-CN" sz="4400" dirty="0"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950720" y="2748915"/>
            <a:ext cx="7938770" cy="1826895"/>
            <a:chOff x="3072" y="4329"/>
            <a:chExt cx="12502" cy="2877"/>
          </a:xfrm>
        </p:grpSpPr>
        <p:grpSp>
          <p:nvGrpSpPr>
            <p:cNvPr id="3" name="组合 2"/>
            <p:cNvGrpSpPr/>
            <p:nvPr/>
          </p:nvGrpSpPr>
          <p:grpSpPr>
            <a:xfrm>
              <a:off x="3072" y="4404"/>
              <a:ext cx="1347" cy="1161"/>
              <a:chOff x="1728074" y="2700338"/>
              <a:chExt cx="855106" cy="736995"/>
            </a:xfrm>
          </p:grpSpPr>
          <p:grpSp>
            <p:nvGrpSpPr>
              <p:cNvPr id="18" name="组合 17"/>
              <p:cNvGrpSpPr/>
              <p:nvPr/>
            </p:nvGrpSpPr>
            <p:grpSpPr>
              <a:xfrm rot="10800000">
                <a:off x="1787130" y="2700338"/>
                <a:ext cx="736995" cy="736995"/>
                <a:chOff x="1448992" y="2928938"/>
                <a:chExt cx="733425" cy="733425"/>
              </a:xfrm>
            </p:grpSpPr>
            <p:sp>
              <p:nvSpPr>
                <p:cNvPr id="21" name="椭圆 20"/>
                <p:cNvSpPr/>
                <p:nvPr/>
              </p:nvSpPr>
              <p:spPr>
                <a:xfrm>
                  <a:off x="1520430" y="3000376"/>
                  <a:ext cx="590550" cy="590550"/>
                </a:xfrm>
                <a:prstGeom prst="ellipse">
                  <a:avLst/>
                </a:prstGeom>
                <a:noFill/>
                <a:ln w="127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93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椭圆 22"/>
                <p:cNvSpPr/>
                <p:nvPr/>
              </p:nvSpPr>
              <p:spPr>
                <a:xfrm rot="10800000">
                  <a:off x="1448992" y="2928938"/>
                  <a:ext cx="733425" cy="733425"/>
                </a:xfrm>
                <a:prstGeom prst="ellipse">
                  <a:avLst/>
                </a:prstGeom>
                <a:noFill/>
                <a:ln w="127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93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4" name="文本框 23"/>
              <p:cNvSpPr txBox="1"/>
              <p:nvPr/>
            </p:nvSpPr>
            <p:spPr>
              <a:xfrm>
                <a:off x="1728074" y="2837169"/>
                <a:ext cx="855106" cy="3986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latin typeface="Times New Roman" panose="02020603050405020304" charset="0"/>
                    <a:cs typeface="Times New Roman" panose="02020603050405020304" charset="0"/>
                    <a:sym typeface="+mn-lt"/>
                  </a:rPr>
                  <a:t>1</a:t>
                </a:r>
                <a:endParaRPr lang="en-US" altLang="zh-CN" sz="2000" dirty="0">
                  <a:solidFill>
                    <a:schemeClr val="tx1"/>
                  </a:solidFill>
                  <a:latin typeface="Times New Roman" panose="02020603050405020304" charset="0"/>
                  <a:cs typeface="Times New Roman" panose="02020603050405020304" charset="0"/>
                  <a:sym typeface="+mn-lt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0582" y="4329"/>
              <a:ext cx="1347" cy="1161"/>
              <a:chOff x="1728074" y="2700338"/>
              <a:chExt cx="855106" cy="736995"/>
            </a:xfrm>
          </p:grpSpPr>
          <p:grpSp>
            <p:nvGrpSpPr>
              <p:cNvPr id="50" name="组合 49"/>
              <p:cNvGrpSpPr/>
              <p:nvPr/>
            </p:nvGrpSpPr>
            <p:grpSpPr>
              <a:xfrm rot="10800000">
                <a:off x="1787130" y="2700338"/>
                <a:ext cx="736995" cy="736995"/>
                <a:chOff x="1448992" y="2928938"/>
                <a:chExt cx="733425" cy="733425"/>
              </a:xfrm>
            </p:grpSpPr>
            <p:sp>
              <p:nvSpPr>
                <p:cNvPr id="52" name="椭圆 51"/>
                <p:cNvSpPr/>
                <p:nvPr/>
              </p:nvSpPr>
              <p:spPr>
                <a:xfrm>
                  <a:off x="1520430" y="3000376"/>
                  <a:ext cx="590550" cy="590550"/>
                </a:xfrm>
                <a:prstGeom prst="ellipse">
                  <a:avLst/>
                </a:prstGeom>
                <a:noFill/>
                <a:ln w="127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93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3" name="椭圆 52"/>
                <p:cNvSpPr/>
                <p:nvPr/>
              </p:nvSpPr>
              <p:spPr>
                <a:xfrm rot="10800000">
                  <a:off x="1448992" y="2928938"/>
                  <a:ext cx="733425" cy="733425"/>
                </a:xfrm>
                <a:prstGeom prst="ellipse">
                  <a:avLst/>
                </a:prstGeom>
                <a:noFill/>
                <a:ln w="127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93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1" name="文本框 50"/>
              <p:cNvSpPr txBox="1"/>
              <p:nvPr/>
            </p:nvSpPr>
            <p:spPr>
              <a:xfrm>
                <a:off x="1728074" y="2837169"/>
                <a:ext cx="855106" cy="3986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latin typeface="Times New Roman" panose="02020603050405020304" charset="0"/>
                    <a:cs typeface="Times New Roman" panose="02020603050405020304" charset="0"/>
                    <a:sym typeface="+mn-lt"/>
                  </a:rPr>
                  <a:t>2</a:t>
                </a:r>
                <a:endParaRPr lang="en-US" altLang="zh-CN" sz="2000" dirty="0">
                  <a:solidFill>
                    <a:schemeClr val="tx1"/>
                  </a:solidFill>
                  <a:latin typeface="Times New Roman" panose="02020603050405020304" charset="0"/>
                  <a:cs typeface="Times New Roman" panose="02020603050405020304" charset="0"/>
                  <a:sym typeface="+mn-lt"/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3072" y="6024"/>
              <a:ext cx="1347" cy="1161"/>
              <a:chOff x="1728074" y="2700338"/>
              <a:chExt cx="855106" cy="736995"/>
            </a:xfrm>
          </p:grpSpPr>
          <p:grpSp>
            <p:nvGrpSpPr>
              <p:cNvPr id="59" name="组合 58"/>
              <p:cNvGrpSpPr/>
              <p:nvPr/>
            </p:nvGrpSpPr>
            <p:grpSpPr>
              <a:xfrm rot="10800000">
                <a:off x="1787130" y="2700338"/>
                <a:ext cx="736995" cy="736995"/>
                <a:chOff x="1448992" y="2928938"/>
                <a:chExt cx="733425" cy="733425"/>
              </a:xfrm>
            </p:grpSpPr>
            <p:sp>
              <p:nvSpPr>
                <p:cNvPr id="61" name="椭圆 60"/>
                <p:cNvSpPr/>
                <p:nvPr/>
              </p:nvSpPr>
              <p:spPr>
                <a:xfrm>
                  <a:off x="1520430" y="3000376"/>
                  <a:ext cx="590550" cy="590550"/>
                </a:xfrm>
                <a:prstGeom prst="ellipse">
                  <a:avLst/>
                </a:prstGeom>
                <a:noFill/>
                <a:ln w="127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93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椭圆 61"/>
                <p:cNvSpPr/>
                <p:nvPr/>
              </p:nvSpPr>
              <p:spPr>
                <a:xfrm rot="10800000">
                  <a:off x="1448992" y="2928938"/>
                  <a:ext cx="733425" cy="733425"/>
                </a:xfrm>
                <a:prstGeom prst="ellipse">
                  <a:avLst/>
                </a:prstGeom>
                <a:noFill/>
                <a:ln w="127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93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0" name="文本框 59"/>
              <p:cNvSpPr txBox="1"/>
              <p:nvPr/>
            </p:nvSpPr>
            <p:spPr>
              <a:xfrm>
                <a:off x="1728074" y="2837169"/>
                <a:ext cx="855106" cy="3986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latin typeface="Times New Roman" panose="02020603050405020304" charset="0"/>
                    <a:cs typeface="Times New Roman" panose="02020603050405020304" charset="0"/>
                    <a:sym typeface="+mn-lt"/>
                  </a:rPr>
                  <a:t>3</a:t>
                </a:r>
                <a:endParaRPr lang="en-US" altLang="zh-CN" sz="2000" dirty="0">
                  <a:solidFill>
                    <a:schemeClr val="tx1"/>
                  </a:solidFill>
                  <a:latin typeface="Times New Roman" panose="02020603050405020304" charset="0"/>
                  <a:cs typeface="Times New Roman" panose="02020603050405020304" charset="0"/>
                  <a:sym typeface="+mn-lt"/>
                </a:endParaRPr>
              </a:p>
            </p:txBody>
          </p:sp>
        </p:grpSp>
        <p:grpSp>
          <p:nvGrpSpPr>
            <p:cNvPr id="64" name="组合 63"/>
            <p:cNvGrpSpPr/>
            <p:nvPr/>
          </p:nvGrpSpPr>
          <p:grpSpPr>
            <a:xfrm>
              <a:off x="10556" y="6045"/>
              <a:ext cx="1347" cy="1161"/>
              <a:chOff x="1728074" y="2700338"/>
              <a:chExt cx="855106" cy="736995"/>
            </a:xfrm>
          </p:grpSpPr>
          <p:grpSp>
            <p:nvGrpSpPr>
              <p:cNvPr id="68" name="组合 67"/>
              <p:cNvGrpSpPr/>
              <p:nvPr/>
            </p:nvGrpSpPr>
            <p:grpSpPr>
              <a:xfrm rot="10800000">
                <a:off x="1787130" y="2700338"/>
                <a:ext cx="736995" cy="736995"/>
                <a:chOff x="1448992" y="2928938"/>
                <a:chExt cx="733425" cy="733425"/>
              </a:xfrm>
            </p:grpSpPr>
            <p:sp>
              <p:nvSpPr>
                <p:cNvPr id="70" name="椭圆 69"/>
                <p:cNvSpPr/>
                <p:nvPr/>
              </p:nvSpPr>
              <p:spPr>
                <a:xfrm>
                  <a:off x="1520430" y="3000376"/>
                  <a:ext cx="590550" cy="590550"/>
                </a:xfrm>
                <a:prstGeom prst="ellipse">
                  <a:avLst/>
                </a:prstGeom>
                <a:noFill/>
                <a:ln w="127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93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71" name="椭圆 70"/>
                <p:cNvSpPr/>
                <p:nvPr/>
              </p:nvSpPr>
              <p:spPr>
                <a:xfrm rot="10800000">
                  <a:off x="1448992" y="2928938"/>
                  <a:ext cx="733425" cy="733425"/>
                </a:xfrm>
                <a:prstGeom prst="ellipse">
                  <a:avLst/>
                </a:prstGeom>
                <a:noFill/>
                <a:ln w="127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93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9" name="文本框 68"/>
              <p:cNvSpPr txBox="1"/>
              <p:nvPr/>
            </p:nvSpPr>
            <p:spPr>
              <a:xfrm>
                <a:off x="1728074" y="2837169"/>
                <a:ext cx="855106" cy="3986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cs typeface="+mn-ea"/>
                    <a:sym typeface="+mn-lt"/>
                  </a:rPr>
                  <a:t>4</a:t>
                </a:r>
                <a:endParaRPr lang="en-US" altLang="zh-CN" sz="20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4561" y="4459"/>
              <a:ext cx="3645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tx1"/>
                  </a:solidFill>
                  <a:effectLst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Introduction</a:t>
              </a:r>
              <a:endParaRPr lang="en-US" altLang="zh-CN" sz="3200" dirty="0"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1904" y="4473"/>
              <a:ext cx="3645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3200" dirty="0">
                  <a:solidFill>
                    <a:schemeClr val="tx1"/>
                  </a:solidFill>
                  <a:effectLst/>
                  <a:latin typeface="Times New Roman" panose="02020603050405020304" charset="0"/>
                  <a:cs typeface="+mn-ea"/>
                  <a:sym typeface="+mn-lt"/>
                </a:rPr>
                <a:t>Motivation</a:t>
              </a:r>
              <a:endParaRPr lang="en-US" altLang="zh-CN" sz="3200" dirty="0">
                <a:solidFill>
                  <a:schemeClr val="tx1"/>
                </a:solidFill>
                <a:effectLst/>
                <a:latin typeface="Times New Roman" panose="02020603050405020304" charset="0"/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4559" y="6045"/>
              <a:ext cx="413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chemeClr val="tx1"/>
                  </a:solidFill>
                  <a:effectLst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Achievement</a:t>
              </a:r>
              <a:endParaRPr lang="en-US" altLang="zh-CN" sz="3200" dirty="0"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1929" y="6239"/>
              <a:ext cx="3645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chemeClr val="tx1"/>
                  </a:solidFill>
                  <a:effectLst/>
                  <a:latin typeface="Times New Roman" panose="02020603050405020304" charset="0"/>
                  <a:cs typeface="+mn-ea"/>
                  <a:sym typeface="+mn-lt"/>
                </a:rPr>
                <a:t>Future</a:t>
              </a:r>
              <a:endParaRPr lang="en-US" altLang="zh-CN" sz="3200" dirty="0">
                <a:solidFill>
                  <a:schemeClr val="tx1"/>
                </a:solidFill>
                <a:effectLst/>
                <a:latin typeface="Times New Roman" panose="02020603050405020304" charset="0"/>
                <a:cs typeface="+mn-ea"/>
                <a:sym typeface="+mn-lt"/>
              </a:endParaRPr>
            </a:p>
          </p:txBody>
        </p:sp>
      </p:grpSp>
    </p:spTree>
    <p:custDataLst>
      <p:tags r:id="rId2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ldLvl="0" animBg="1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16200000">
            <a:off x="1224915" y="-1224280"/>
            <a:ext cx="9742805" cy="12192000"/>
          </a:xfrm>
          <a:prstGeom prst="rect">
            <a:avLst/>
          </a:prstGeom>
          <a:gradFill>
            <a:gsLst>
              <a:gs pos="19000">
                <a:schemeClr val="tx2">
                  <a:lumMod val="75000"/>
                  <a:lumOff val="25000"/>
                  <a:alpha val="0"/>
                </a:schemeClr>
              </a:gs>
              <a:gs pos="92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77205" y="1699260"/>
            <a:ext cx="5417820" cy="345757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17260" y="3322320"/>
            <a:ext cx="4800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400" dirty="0">
                <a:solidFill>
                  <a:schemeClr val="tx1"/>
                </a:solidFill>
                <a:effectLst/>
                <a:latin typeface="Times New Roman" panose="02020603050405020304" charset="0"/>
                <a:cs typeface="+mn-ea"/>
                <a:sym typeface="+mn-lt"/>
              </a:rPr>
              <a:t>Introduction</a:t>
            </a:r>
            <a:endParaRPr lang="en-US" altLang="zh-CN" sz="4400" dirty="0">
              <a:solidFill>
                <a:schemeClr val="tx1"/>
              </a:solidFill>
              <a:effectLst/>
              <a:latin typeface="Times New Roman" panose="02020603050405020304" charset="0"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017260" y="2161540"/>
            <a:ext cx="2614930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4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Part I</a:t>
            </a:r>
            <a:endParaRPr lang="en-US" altLang="zh-CN" sz="4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1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8490585" y="0"/>
            <a:ext cx="3698240" cy="6858000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33425" y="380365"/>
            <a:ext cx="30206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Introduction</a:t>
            </a:r>
            <a:endParaRPr lang="en-US" altLang="zh-CN" sz="4000" b="1" dirty="0" err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790" y="1508760"/>
            <a:ext cx="3839845" cy="38398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982460" y="5585460"/>
            <a:ext cx="50565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A Dreamcatcher </a:t>
            </a:r>
            <a:endParaRPr lang="en-US" altLang="zh-CN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8630" y="2152650"/>
            <a:ext cx="616902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Have you ever dream?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Many traditional approaches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What if: new, data driven system?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3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16200000">
            <a:off x="1224915" y="-1224280"/>
            <a:ext cx="9742805" cy="12192000"/>
          </a:xfrm>
          <a:prstGeom prst="rect">
            <a:avLst/>
          </a:prstGeom>
          <a:gradFill>
            <a:gsLst>
              <a:gs pos="19000">
                <a:schemeClr val="tx2">
                  <a:lumMod val="75000"/>
                  <a:lumOff val="25000"/>
                  <a:alpha val="0"/>
                </a:schemeClr>
              </a:gs>
              <a:gs pos="92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77205" y="1699260"/>
            <a:ext cx="5417820" cy="345757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17260" y="3242945"/>
            <a:ext cx="4800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400" dirty="0"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Motivation</a:t>
            </a:r>
            <a:endParaRPr lang="en-US" altLang="zh-CN" sz="4400" dirty="0"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017260" y="2293620"/>
            <a:ext cx="2614930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4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Part Ⅱ</a:t>
            </a:r>
            <a:endParaRPr lang="en-US" altLang="zh-CN" sz="4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1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505460" y="353695"/>
            <a:ext cx="34899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Motivation</a:t>
            </a:r>
            <a:endParaRPr lang="en-US" altLang="zh-CN" sz="4000" b="1" dirty="0" err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 rot="745606">
            <a:off x="-872710" y="1146418"/>
            <a:ext cx="13730408" cy="3947110"/>
            <a:chOff x="-2251923" y="2330225"/>
            <a:chExt cx="8114219" cy="2332612"/>
          </a:xfrm>
          <a:blipFill dpi="0" rotWithShape="1">
            <a:blip r:embed="rId1"/>
            <a:srcRect/>
            <a:stretch>
              <a:fillRect/>
            </a:stretch>
          </a:blipFill>
          <a:effectLst>
            <a:outerShdw blurRad="381000" algn="ctr" rotWithShape="0">
              <a:prstClr val="black">
                <a:alpha val="25000"/>
              </a:prstClr>
            </a:outerShdw>
          </a:effectLst>
        </p:grpSpPr>
        <p:sp>
          <p:nvSpPr>
            <p:cNvPr id="20" name="KOPPT"/>
            <p:cNvSpPr/>
            <p:nvPr/>
          </p:nvSpPr>
          <p:spPr>
            <a:xfrm>
              <a:off x="-2251923" y="2330225"/>
              <a:ext cx="6130574" cy="2332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3" extrusionOk="0">
                  <a:moveTo>
                    <a:pt x="21600" y="7701"/>
                  </a:moveTo>
                  <a:cubicBezTo>
                    <a:pt x="20426" y="5337"/>
                    <a:pt x="19135" y="3464"/>
                    <a:pt x="17774" y="2111"/>
                  </a:cubicBezTo>
                  <a:cubicBezTo>
                    <a:pt x="16391" y="736"/>
                    <a:pt x="14916" y="-120"/>
                    <a:pt x="13405" y="14"/>
                  </a:cubicBezTo>
                  <a:cubicBezTo>
                    <a:pt x="11783" y="157"/>
                    <a:pt x="10213" y="1458"/>
                    <a:pt x="8806" y="3557"/>
                  </a:cubicBezTo>
                  <a:cubicBezTo>
                    <a:pt x="7955" y="4827"/>
                    <a:pt x="7174" y="6377"/>
                    <a:pt x="6367" y="7826"/>
                  </a:cubicBezTo>
                  <a:cubicBezTo>
                    <a:pt x="5424" y="9518"/>
                    <a:pt x="4446" y="11072"/>
                    <a:pt x="3390" y="12190"/>
                  </a:cubicBezTo>
                  <a:cubicBezTo>
                    <a:pt x="2313" y="13330"/>
                    <a:pt x="1168" y="14003"/>
                    <a:pt x="0" y="14172"/>
                  </a:cubicBezTo>
                  <a:cubicBezTo>
                    <a:pt x="2052" y="18626"/>
                    <a:pt x="4625" y="21146"/>
                    <a:pt x="7299" y="21323"/>
                  </a:cubicBezTo>
                  <a:cubicBezTo>
                    <a:pt x="9674" y="21480"/>
                    <a:pt x="12013" y="19772"/>
                    <a:pt x="14005" y="16412"/>
                  </a:cubicBezTo>
                  <a:cubicBezTo>
                    <a:pt x="15042" y="14662"/>
                    <a:pt x="15967" y="12488"/>
                    <a:pt x="17036" y="10870"/>
                  </a:cubicBezTo>
                  <a:cubicBezTo>
                    <a:pt x="18421" y="8774"/>
                    <a:pt x="19997" y="7680"/>
                    <a:pt x="21600" y="7701"/>
                  </a:cubicBezTo>
                  <a:close/>
                </a:path>
              </a:pathLst>
            </a:custGeom>
            <a:grpFill/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lvl="0">
                <a:defRPr sz="2400"/>
              </a:pPr>
              <a:endParaRPr dirty="0">
                <a:cs typeface="+mn-ea"/>
                <a:sym typeface="+mn-lt"/>
              </a:endParaRPr>
            </a:p>
          </p:txBody>
        </p:sp>
        <p:sp>
          <p:nvSpPr>
            <p:cNvPr id="2" name="KOPPT"/>
            <p:cNvSpPr/>
            <p:nvPr/>
          </p:nvSpPr>
          <p:spPr>
            <a:xfrm rot="21449189">
              <a:off x="3894125" y="2637336"/>
              <a:ext cx="1968171" cy="7488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3" extrusionOk="0">
                  <a:moveTo>
                    <a:pt x="21600" y="7701"/>
                  </a:moveTo>
                  <a:cubicBezTo>
                    <a:pt x="20426" y="5337"/>
                    <a:pt x="19135" y="3464"/>
                    <a:pt x="17774" y="2111"/>
                  </a:cubicBezTo>
                  <a:cubicBezTo>
                    <a:pt x="16391" y="736"/>
                    <a:pt x="14916" y="-120"/>
                    <a:pt x="13405" y="14"/>
                  </a:cubicBezTo>
                  <a:cubicBezTo>
                    <a:pt x="11783" y="157"/>
                    <a:pt x="10213" y="1458"/>
                    <a:pt x="8806" y="3557"/>
                  </a:cubicBezTo>
                  <a:cubicBezTo>
                    <a:pt x="7955" y="4827"/>
                    <a:pt x="7174" y="6377"/>
                    <a:pt x="6367" y="7826"/>
                  </a:cubicBezTo>
                  <a:cubicBezTo>
                    <a:pt x="5424" y="9518"/>
                    <a:pt x="4446" y="11072"/>
                    <a:pt x="3390" y="12190"/>
                  </a:cubicBezTo>
                  <a:cubicBezTo>
                    <a:pt x="2313" y="13330"/>
                    <a:pt x="1168" y="14003"/>
                    <a:pt x="0" y="14172"/>
                  </a:cubicBezTo>
                  <a:cubicBezTo>
                    <a:pt x="2052" y="18626"/>
                    <a:pt x="4625" y="21146"/>
                    <a:pt x="7299" y="21323"/>
                  </a:cubicBezTo>
                  <a:cubicBezTo>
                    <a:pt x="9674" y="21480"/>
                    <a:pt x="12013" y="19772"/>
                    <a:pt x="14005" y="16412"/>
                  </a:cubicBezTo>
                  <a:cubicBezTo>
                    <a:pt x="15042" y="14662"/>
                    <a:pt x="15967" y="12488"/>
                    <a:pt x="17036" y="10870"/>
                  </a:cubicBezTo>
                  <a:cubicBezTo>
                    <a:pt x="18421" y="8774"/>
                    <a:pt x="19997" y="7680"/>
                    <a:pt x="21600" y="7701"/>
                  </a:cubicBezTo>
                  <a:close/>
                </a:path>
              </a:pathLst>
            </a:custGeom>
            <a:grpFill/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lvl="0">
                <a:defRPr sz="2400"/>
              </a:pPr>
              <a:endParaRPr dirty="0">
                <a:cs typeface="+mn-ea"/>
                <a:sym typeface="+mn-lt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280" y="1299210"/>
            <a:ext cx="3810000" cy="425958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05460" y="1445895"/>
            <a:ext cx="757618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A thrilling collision of two opposites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Subconsciousness &amp; embedding model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Making intangible tangible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Construct a semantic map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3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16200000">
            <a:off x="1224915" y="-1224280"/>
            <a:ext cx="9742805" cy="12192000"/>
          </a:xfrm>
          <a:prstGeom prst="rect">
            <a:avLst/>
          </a:prstGeom>
          <a:gradFill>
            <a:gsLst>
              <a:gs pos="19000">
                <a:schemeClr val="tx2">
                  <a:lumMod val="75000"/>
                  <a:lumOff val="25000"/>
                  <a:alpha val="0"/>
                </a:schemeClr>
              </a:gs>
              <a:gs pos="92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accent1">
                    <a:lumMod val="75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  <a:endParaRPr lang="en-US" altLang="zh-CN" sz="600" dirty="0">
              <a:solidFill>
                <a:schemeClr val="accent1">
                  <a:lumMod val="75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bg1">
              <a:alpha val="43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  <a:endParaRPr lang="en-US" altLang="zh-CN" sz="1100" b="1" dirty="0">
              <a:solidFill>
                <a:schemeClr val="bg1">
                  <a:alpha val="50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bg1"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  <a:endParaRPr lang="en-US" altLang="zh-CN" sz="1100" b="1" dirty="0">
              <a:solidFill>
                <a:schemeClr val="bg1">
                  <a:alpha val="50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  <a:endParaRPr lang="en-US" altLang="zh-CN" sz="1200" b="1" dirty="0">
              <a:solidFill>
                <a:schemeClr val="accent1">
                  <a:lumMod val="75000"/>
                  <a:alpha val="50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  <a:endParaRPr lang="en-US" altLang="zh-CN" sz="1200" b="1" dirty="0">
              <a:solidFill>
                <a:schemeClr val="accent1">
                  <a:lumMod val="75000"/>
                  <a:alpha val="50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39448" y="5619771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  <a:endParaRPr lang="en-US" altLang="zh-CN" sz="1200" b="1" dirty="0">
              <a:solidFill>
                <a:schemeClr val="accent1">
                  <a:lumMod val="75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en-US" altLang="zh-CN" sz="1200" b="1" dirty="0">
              <a:solidFill>
                <a:schemeClr val="accent1">
                  <a:lumMod val="75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>
                    <a:alpha val="68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  <a:endParaRPr lang="en-US" altLang="zh-CN" sz="600" dirty="0">
              <a:solidFill>
                <a:schemeClr val="bg1">
                  <a:alpha val="68000"/>
                </a:schemeClr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77205" y="1699260"/>
            <a:ext cx="5417820" cy="345757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17260" y="3242945"/>
            <a:ext cx="4800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400" dirty="0"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Achievement</a:t>
            </a:r>
            <a:endParaRPr lang="en-US" altLang="zh-CN" sz="4400" dirty="0"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017260" y="2293620"/>
            <a:ext cx="261493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Part Ⅲ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  <p:bldP spid="7" grpId="0" bldLvl="0" animBg="1"/>
      <p:bldP spid="31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C:\Users\111\Desktop\59b77bab208b0.jpg59b77bab208b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4027805" y="-4027170"/>
            <a:ext cx="4137025" cy="121920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96875" y="380365"/>
            <a:ext cx="35826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Achie</a:t>
            </a:r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vement</a:t>
            </a:r>
            <a:endParaRPr lang="en-US" altLang="zh-CN" sz="4000" b="1" dirty="0" err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6290" y="3429000"/>
            <a:ext cx="7331075" cy="324866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396875" y="1429385"/>
            <a:ext cx="1197864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Sources: Dreambank</a:t>
            </a: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Engine: Embedding model</a:t>
            </a: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Dreams with similar meanings→Resembal </a:t>
            </a: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mathematically vectors</a:t>
            </a: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3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111\Desktop\59b77bab208b0.jpg59b77bab208b0"/>
          <p:cNvPicPr preferRelativeResize="0"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398770" y="1633220"/>
            <a:ext cx="6699885" cy="3590925"/>
          </a:xfrm>
          <a:prstGeom prst="rect">
            <a:avLst/>
          </a:prstGeom>
          <a:blipFill rotWithShape="1">
            <a:blip r:embed="rId1"/>
            <a:stretch>
              <a:fillRect b="1000"/>
            </a:stretch>
          </a:blipFill>
          <a:effectLst>
            <a:outerShdw blurRad="381000" algn="ctr" rotWithShape="0">
              <a:prstClr val="black">
                <a:alpha val="25000"/>
              </a:prstClr>
            </a:outerShdw>
          </a:effectLst>
        </p:spPr>
      </p:pic>
      <p:sp>
        <p:nvSpPr>
          <p:cNvPr id="17" name="文本框 16"/>
          <p:cNvSpPr txBox="1"/>
          <p:nvPr/>
        </p:nvSpPr>
        <p:spPr>
          <a:xfrm>
            <a:off x="251460" y="380365"/>
            <a:ext cx="35826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Achie</a:t>
            </a:r>
            <a:r>
              <a:rPr lang="en-US" altLang="zh-CN" sz="4000" b="1" dirty="0" err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vement</a:t>
            </a:r>
            <a:endParaRPr lang="en-US" altLang="zh-CN" sz="4000" b="1" dirty="0" err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25" y="1160780"/>
            <a:ext cx="4241800" cy="476885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5398770" y="1633220"/>
            <a:ext cx="670052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Raw dreams’ text</a:t>
            </a: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 algn="ctr"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JSON file</a:t>
            </a: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 algn="ctr">
              <a:buFont typeface="Arial" panose="020B0604020202020204" pitchFamily="34" charset="0"/>
              <a:buNone/>
            </a:pP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 algn="ctr">
              <a:buFont typeface="Arial" panose="020B0604020202020204" pitchFamily="34" charset="0"/>
              <a:buNone/>
            </a:pPr>
            <a:endParaRPr lang="en-US" altLang="zh-CN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 algn="ctr"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CSV file</a:t>
            </a:r>
            <a:r>
              <a:rPr lang="zh-CN" altLang="en-US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（</a:t>
            </a: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INPUT</a:t>
            </a:r>
            <a:r>
              <a:rPr lang="zh-CN" altLang="en-US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）</a:t>
            </a:r>
            <a:endParaRPr lang="zh-CN" altLang="en-US" sz="3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0225" y="6003290"/>
            <a:ext cx="4241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(JSON --&gt; CSV Program)</a:t>
            </a:r>
            <a:endParaRPr lang="en-US" altLang="zh-CN" sz="2800"/>
          </a:p>
        </p:txBody>
      </p:sp>
      <p:sp>
        <p:nvSpPr>
          <p:cNvPr id="4" name="下箭头 3"/>
          <p:cNvSpPr/>
          <p:nvPr/>
        </p:nvSpPr>
        <p:spPr>
          <a:xfrm>
            <a:off x="7837170" y="2239010"/>
            <a:ext cx="1061085" cy="790575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942070" y="2343150"/>
            <a:ext cx="297116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100" b="1">
                <a:solidFill>
                  <a:schemeClr val="accent4">
                    <a:lumMod val="75000"/>
                  </a:schemeClr>
                </a:solidFill>
              </a:rPr>
              <a:t>regular expressions,</a:t>
            </a:r>
            <a:endParaRPr lang="en-US" altLang="zh-CN" sz="2100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" name="下箭头 6"/>
          <p:cNvSpPr/>
          <p:nvPr/>
        </p:nvSpPr>
        <p:spPr>
          <a:xfrm>
            <a:off x="7837170" y="3694430"/>
            <a:ext cx="1061085" cy="790575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942070" y="3833495"/>
            <a:ext cx="297116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100" b="1">
                <a:solidFill>
                  <a:schemeClr val="accent4">
                    <a:lumMod val="75000"/>
                  </a:schemeClr>
                </a:solidFill>
              </a:rPr>
              <a:t>pd.Dataframe</a:t>
            </a:r>
            <a:endParaRPr lang="en-US" altLang="zh-CN" sz="2100" b="1">
              <a:solidFill>
                <a:schemeClr val="accent4">
                  <a:lumMod val="75000"/>
                </a:schemeClr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7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第一PPT，www.1ppt.com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aufbqqkd">
      <a:majorFont>
        <a:latin typeface="印品黑体"/>
        <a:ea typeface="印品黑体"/>
        <a:cs typeface=""/>
      </a:majorFont>
      <a:minorFont>
        <a:latin typeface="印品黑体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ajorFont>
      <a:minorFont>
        <a:latin typeface="字魂58号-创中黑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ajorFont>
      <a:minorFont>
        <a:latin typeface="字魂58号-创中黑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1102</Words>
  <Application>WPS 演示</Application>
  <PresentationFormat>宽屏</PresentationFormat>
  <Paragraphs>134</Paragraphs>
  <Slides>14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宋体</vt:lpstr>
      <vt:lpstr>Wingdings</vt:lpstr>
      <vt:lpstr>字魂58号-创中黑</vt:lpstr>
      <vt:lpstr>黑体</vt:lpstr>
      <vt:lpstr>Wingdings</vt:lpstr>
      <vt:lpstr>微软雅黑</vt:lpstr>
      <vt:lpstr>Times New Roman</vt:lpstr>
      <vt:lpstr>印品黑体</vt:lpstr>
      <vt:lpstr>Arial Unicode MS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</dc:title>
  <dc:creator>第一PPT</dc:creator>
  <cp:keywords>www.1ppt.com</cp:keywords>
  <dc:description>www.1ppt.com</dc:description>
  <cp:lastModifiedBy>着迷</cp:lastModifiedBy>
  <cp:revision>169</cp:revision>
  <dcterms:created xsi:type="dcterms:W3CDTF">2019-06-19T02:08:00Z</dcterms:created>
  <dcterms:modified xsi:type="dcterms:W3CDTF">2025-12-02T11:44:48Z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56BE834214B14733BFA4F7AA236725BE_13</vt:lpwstr>
  </property>
  <property fmtid="{D5CDD505-2E9C-101B-9397-08002B2CF9AE}" pid="4" name="KSOSaveFontToCloudKey">
    <vt:lpwstr>0_btnclosed</vt:lpwstr>
  </property>
</Properties>
</file>